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4" r:id="rId2"/>
    <p:sldMasterId id="2147483686" r:id="rId3"/>
  </p:sldMasterIdLst>
  <p:notesMasterIdLst>
    <p:notesMasterId r:id="rId42"/>
  </p:notesMasterIdLst>
  <p:handoutMasterIdLst>
    <p:handoutMasterId r:id="rId43"/>
  </p:handoutMasterIdLst>
  <p:sldIdLst>
    <p:sldId id="308" r:id="rId4"/>
    <p:sldId id="256" r:id="rId5"/>
    <p:sldId id="258" r:id="rId6"/>
    <p:sldId id="266" r:id="rId7"/>
    <p:sldId id="307" r:id="rId8"/>
    <p:sldId id="306" r:id="rId9"/>
    <p:sldId id="267" r:id="rId10"/>
    <p:sldId id="286" r:id="rId11"/>
    <p:sldId id="287" r:id="rId12"/>
    <p:sldId id="288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80" r:id="rId25"/>
    <p:sldId id="282" r:id="rId26"/>
    <p:sldId id="283" r:id="rId27"/>
    <p:sldId id="284" r:id="rId28"/>
    <p:sldId id="285" r:id="rId29"/>
    <p:sldId id="262" r:id="rId30"/>
    <p:sldId id="289" r:id="rId31"/>
    <p:sldId id="292" r:id="rId32"/>
    <p:sldId id="293" r:id="rId33"/>
    <p:sldId id="294" r:id="rId34"/>
    <p:sldId id="295" r:id="rId35"/>
    <p:sldId id="296" r:id="rId36"/>
    <p:sldId id="300" r:id="rId37"/>
    <p:sldId id="303" r:id="rId38"/>
    <p:sldId id="304" r:id="rId39"/>
    <p:sldId id="305" r:id="rId40"/>
    <p:sldId id="309" r:id="rId41"/>
  </p:sldIdLst>
  <p:sldSz cx="9144000" cy="6858000" type="screen4x3"/>
  <p:notesSz cx="6858000" cy="9144000"/>
  <p:defaultTextStyle>
    <a:defPPr>
      <a:defRPr lang="id-ID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>
    <p:restoredLeft sz="22205" autoAdjust="0"/>
    <p:restoredTop sz="94624" autoAdjust="0"/>
  </p:normalViewPr>
  <p:slideViewPr>
    <p:cSldViewPr snapToGrid="0">
      <p:cViewPr varScale="1">
        <p:scale>
          <a:sx n="78" d="100"/>
          <a:sy n="78" d="100"/>
        </p:scale>
        <p:origin x="941" y="77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1482"/>
    </p:cViewPr>
  </p:sorterViewPr>
  <p:notesViewPr>
    <p:cSldViewPr snapToGrid="0">
      <p:cViewPr varScale="1">
        <p:scale>
          <a:sx n="90" d="100"/>
          <a:sy n="90" d="100"/>
        </p:scale>
        <p:origin x="3696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slide" Target="slides/slide3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0DD337-6DA0-443D-B66A-851E4657E454}" type="datetimeFigureOut">
              <a:rPr lang="id-ID" smtClean="0"/>
              <a:pPr/>
              <a:t>31/07/2019</a:t>
            </a:fld>
            <a:endParaRPr lang="id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866E5B-5AB9-40A0-ACF2-7BF32295F0B3}" type="slidenum">
              <a:rPr lang="id-ID" smtClean="0"/>
              <a:pPr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48850601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ABA3FA-A0AA-4211-8CAF-F15B104CC6F9}" type="datetimeFigureOut">
              <a:rPr lang="id-ID" smtClean="0"/>
              <a:pPr/>
              <a:t>31/07/2019</a:t>
            </a:fld>
            <a:endParaRPr lang="id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d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48818C-C5E6-444A-A9F7-917A97CA3904}" type="slidenum">
              <a:rPr lang="id-ID" smtClean="0"/>
              <a:pPr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1172067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3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9300699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19100" y="2476499"/>
            <a:ext cx="5419725" cy="1419226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4000" baseline="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id-ID" dirty="0"/>
              <a:t>Judul Pembahasan Pertemuan Disini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19100" y="3927809"/>
            <a:ext cx="4143375" cy="381000"/>
          </a:xfrm>
        </p:spPr>
        <p:txBody>
          <a:bodyPr anchor="ctr">
            <a:normAutofit/>
          </a:bodyPr>
          <a:lstStyle>
            <a:lvl1pPr marL="0" indent="0" algn="l">
              <a:buNone/>
              <a:defRPr sz="1600" baseline="0">
                <a:solidFill>
                  <a:schemeClr val="bg2">
                    <a:lumMod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d-ID" dirty="0"/>
              <a:t>Nama Pengajar Tulis Disini</a:t>
            </a:r>
            <a:endParaRPr lang="en-US" dirty="0"/>
          </a:p>
        </p:txBody>
      </p:sp>
      <p:sp>
        <p:nvSpPr>
          <p:cNvPr id="10" name="TextBox 9"/>
          <p:cNvSpPr txBox="1"/>
          <p:nvPr userDrawn="1"/>
        </p:nvSpPr>
        <p:spPr>
          <a:xfrm>
            <a:off x="419100" y="2181225"/>
            <a:ext cx="54197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075" dirty="0">
                <a:solidFill>
                  <a:schemeClr val="bg2">
                    <a:lumMod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Program Fresh</a:t>
            </a:r>
            <a:r>
              <a:rPr lang="id-ID" sz="1075" baseline="0" dirty="0">
                <a:solidFill>
                  <a:schemeClr val="bg2">
                    <a:lumMod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Graduate Academy Digital Talent Scholarship 2019 | Machine Learning</a:t>
            </a:r>
            <a:endParaRPr lang="id-ID" sz="1075" dirty="0">
              <a:solidFill>
                <a:schemeClr val="bg2">
                  <a:lumMod val="2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5793" y="5946219"/>
            <a:ext cx="1432672" cy="62262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02" y="5935579"/>
            <a:ext cx="614637" cy="63326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52" r="5618" b="19924"/>
          <a:stretch/>
        </p:blipFill>
        <p:spPr>
          <a:xfrm>
            <a:off x="1119256" y="5956861"/>
            <a:ext cx="641684" cy="61198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6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1735" y="5935579"/>
            <a:ext cx="633263" cy="633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2955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64ECD-F2B0-44D1-992E-0F49C2E593D2}" type="datetime1">
              <a:rPr lang="id-ID" smtClean="0"/>
              <a:pPr/>
              <a:t>31/07/2019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/>
              <a:t>Judul Pembahasan Pertemuan Disini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1352061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F1FB1-9DC8-4182-AAB3-B02C9D0F0BA5}" type="datetime1">
              <a:rPr lang="id-ID" smtClean="0"/>
              <a:pPr/>
              <a:t>31/07/2019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/>
              <a:t>Judul Pembahasan Pertemuan Disini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7957753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0B9E44-024E-465F-A951-56DCD1CCB136}" type="datetime1">
              <a:rPr lang="id-ID" smtClean="0"/>
              <a:pPr/>
              <a:t>31/07/2019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/>
              <a:t>Judul Pembahasan Pertemuan Disini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5215183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CFE39-9864-46D6-9AC0-2F14619F4853}" type="datetime1">
              <a:rPr lang="id-ID" smtClean="0"/>
              <a:pPr/>
              <a:t>31/07/2019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/>
              <a:t>Judul Pembahasan Pertemuan Disini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6565859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A8B8B-1B1C-42C4-BE9B-2D151637790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7/31/2019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81271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A8B8B-1B1C-42C4-BE9B-2D151637790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7/31/2019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769287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A8B8B-1B1C-42C4-BE9B-2D151637790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7/31/2019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01989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A8B8B-1B1C-42C4-BE9B-2D151637790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7/31/2019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095716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A8B8B-1B1C-42C4-BE9B-2D151637790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7/31/2019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619471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A8B8B-1B1C-42C4-BE9B-2D151637790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7/31/2019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62698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52337" y="406484"/>
            <a:ext cx="7347283" cy="854074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4897" y="1451811"/>
            <a:ext cx="8814723" cy="47244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84897" y="6424196"/>
            <a:ext cx="1467440" cy="365125"/>
          </a:xfrm>
        </p:spPr>
        <p:txBody>
          <a:bodyPr/>
          <a:lstStyle/>
          <a:p>
            <a:fld id="{EDFBBC74-4B99-4212-A7D9-0CF121B94CA0}" type="datetime1">
              <a:rPr lang="id-ID" smtClean="0"/>
              <a:pPr/>
              <a:t>31/07/2019</a:t>
            </a:fld>
            <a:endParaRPr lang="id-ID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54385" y="6423529"/>
            <a:ext cx="4475746" cy="365125"/>
          </a:xfrm>
        </p:spPr>
        <p:txBody>
          <a:bodyPr/>
          <a:lstStyle/>
          <a:p>
            <a:r>
              <a:rPr lang="id-ID"/>
              <a:t>Judul Pembahasan Pertemuan Disini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93242" y="6249152"/>
            <a:ext cx="906378" cy="54451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F0E258F-04D6-46E9-8B77-0866F5CD991D}" type="slidenum">
              <a:rPr lang="id-ID" smtClean="0"/>
              <a:pPr/>
              <a:t>‹#›</a:t>
            </a:fld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18297231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A8B8B-1B1C-42C4-BE9B-2D151637790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7/31/2019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732080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A8B8B-1B1C-42C4-BE9B-2D151637790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7/31/2019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04330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A8B8B-1B1C-42C4-BE9B-2D151637790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7/31/2019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692102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A8B8B-1B1C-42C4-BE9B-2D151637790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7/31/2019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560648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A8B8B-1B1C-42C4-BE9B-2D151637790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7/31/2019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509583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A8B8B-1B1C-42C4-BE9B-2D151637790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7/31/2019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79379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A8B8B-1B1C-42C4-BE9B-2D151637790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7/31/2019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448647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A8B8B-1B1C-42C4-BE9B-2D151637790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7/31/2019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421551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A8B8B-1B1C-42C4-BE9B-2D151637790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7/31/2019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431494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A8B8B-1B1C-42C4-BE9B-2D151637790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7/31/2019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17523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321843" y="2948156"/>
            <a:ext cx="6184483" cy="1315453"/>
          </a:xfrm>
          <a:noFill/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4000" baseline="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id-ID" dirty="0"/>
              <a:t>Judul Section / Bagian Klik Disini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317581" y="2534653"/>
            <a:ext cx="6188745" cy="300078"/>
          </a:xfrm>
          <a:noFill/>
        </p:spPr>
        <p:txBody>
          <a:bodyPr anchor="ctr">
            <a:normAutofit/>
          </a:bodyPr>
          <a:lstStyle>
            <a:lvl1pPr marL="0" indent="0">
              <a:buNone/>
              <a:defRPr sz="1800" baseline="0">
                <a:solidFill>
                  <a:schemeClr val="bg2">
                    <a:lumMod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d-ID" dirty="0"/>
              <a:t>Bagian berapa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EA055-A846-4A99-AE5D-0A67ADD4E3EF}" type="datetime1">
              <a:rPr lang="id-ID" smtClean="0"/>
              <a:pPr/>
              <a:t>31/07/2019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/>
              <a:t>Judul Pembahasan Pertemuan Disini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‹#›</a:t>
            </a:fld>
            <a:endParaRPr lang="id-ID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719" y="2582779"/>
            <a:ext cx="1471628" cy="1640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52132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A8B8B-1B1C-42C4-BE9B-2D151637790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7/31/2019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525604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A8B8B-1B1C-42C4-BE9B-2D151637790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7/31/2019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994805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A8B8B-1B1C-42C4-BE9B-2D151637790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7/31/2019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977513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A8B8B-1B1C-42C4-BE9B-2D151637790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7/31/2019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366763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A8B8B-1B1C-42C4-BE9B-2D151637790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7/31/2019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15392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A8B8B-1B1C-42C4-BE9B-2D151637790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7/31/2019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36406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4898" y="1427747"/>
            <a:ext cx="4329952" cy="4749216"/>
          </a:xfrm>
        </p:spPr>
        <p:txBody>
          <a:bodyPr anchor="ctr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427747"/>
            <a:ext cx="4378492" cy="4749216"/>
          </a:xfrm>
        </p:spPr>
        <p:txBody>
          <a:bodyPr anchor="ctr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44607-3AC7-44C9-B2F9-3FA97C501EA1}" type="datetime1">
              <a:rPr lang="id-ID" smtClean="0"/>
              <a:pPr/>
              <a:t>31/07/2019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/>
              <a:t>Judul Pembahasan Pertemuan Disini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2199298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nippet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86400" y="1427747"/>
            <a:ext cx="3521242" cy="4749216"/>
          </a:xfrm>
        </p:spPr>
        <p:txBody>
          <a:bodyPr anchor="ctr"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44607-3AC7-44C9-B2F9-3FA97C501EA1}" type="datetime1">
              <a:rPr lang="id-ID" smtClean="0"/>
              <a:pPr/>
              <a:t>31/07/2019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/>
              <a:t>Judul Pembahasan Pertemuan Disini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‹#›</a:t>
            </a:fld>
            <a:endParaRPr lang="id-ID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184898" y="1427747"/>
            <a:ext cx="5197228" cy="4749216"/>
          </a:xfrm>
          <a:ln>
            <a:solidFill>
              <a:schemeClr val="tx1"/>
            </a:solidFill>
            <a:prstDash val="lgDash"/>
          </a:ln>
        </p:spPr>
        <p:txBody>
          <a:bodyPr anchor="ctr">
            <a:normAutofit/>
          </a:bodyPr>
          <a:lstStyle>
            <a:lvl1pPr marL="88900" indent="0">
              <a:buNone/>
              <a:defRPr sz="1100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4378864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4898" y="1427747"/>
            <a:ext cx="4313284" cy="846472"/>
          </a:xfrm>
        </p:spPr>
        <p:txBody>
          <a:bodyPr anchor="ctr"/>
          <a:lstStyle>
            <a:lvl1pPr marL="0" indent="0" algn="ctr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4898" y="2274219"/>
            <a:ext cx="4313284" cy="391544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427747"/>
            <a:ext cx="4378492" cy="846472"/>
          </a:xfrm>
        </p:spPr>
        <p:txBody>
          <a:bodyPr anchor="ctr"/>
          <a:lstStyle>
            <a:lvl1pPr marL="0" indent="0" algn="ctr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274219"/>
            <a:ext cx="4378492" cy="391544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D2D5D-135A-408F-AB4B-DEF58244B559}" type="datetime1">
              <a:rPr lang="id-ID" smtClean="0"/>
              <a:pPr/>
              <a:t>31/07/2019</a:t>
            </a:fld>
            <a:endParaRPr lang="id-ID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/>
              <a:t>Judul Pembahasan Pertemuan Disini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‹#›</a:t>
            </a:fld>
            <a:endParaRPr lang="id-ID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1652338" y="412469"/>
            <a:ext cx="7355304" cy="84280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00485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4D08C-D587-43D2-BBFF-528B8667D40E}" type="datetime1">
              <a:rPr lang="id-ID" smtClean="0"/>
              <a:pPr/>
              <a:t>31/07/2019</a:t>
            </a:fld>
            <a:endParaRPr lang="id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/>
              <a:t>Judul Pembahasan Pertemuan Disini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5371369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C85E6-33D1-42FB-BDE5-D6E134B26CA8}" type="datetime1">
              <a:rPr lang="id-ID" smtClean="0"/>
              <a:pPr/>
              <a:t>31/07/2019</a:t>
            </a:fld>
            <a:endParaRPr lang="id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/>
              <a:t>Judul Pembahasan Pertemuan Disini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‹#›</a:t>
            </a:fld>
            <a:endParaRPr lang="id-ID"/>
          </a:p>
        </p:txBody>
      </p:sp>
      <p:sp>
        <p:nvSpPr>
          <p:cNvPr id="5" name="Picture Placeholder 11"/>
          <p:cNvSpPr>
            <a:spLocks noGrp="1"/>
          </p:cNvSpPr>
          <p:nvPr>
            <p:ph type="pic" sz="quarter" idx="13"/>
          </p:nvPr>
        </p:nvSpPr>
        <p:spPr>
          <a:xfrm>
            <a:off x="184897" y="1556084"/>
            <a:ext cx="8822577" cy="4122821"/>
          </a:xfrm>
        </p:spPr>
        <p:txBody>
          <a:bodyPr/>
          <a:lstStyle/>
          <a:p>
            <a:endParaRPr lang="id-ID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03094" y="412469"/>
            <a:ext cx="6304548" cy="84280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643243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A72E8-F829-4F58-BC39-B9C4A8118BE9}" type="datetime1">
              <a:rPr lang="id-ID" smtClean="0"/>
              <a:pPr/>
              <a:t>31/07/2019</a:t>
            </a:fld>
            <a:endParaRPr lang="id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362034" y="6420518"/>
            <a:ext cx="4475746" cy="365125"/>
          </a:xfrm>
        </p:spPr>
        <p:txBody>
          <a:bodyPr/>
          <a:lstStyle/>
          <a:p>
            <a:r>
              <a:rPr lang="id-ID" dirty="0"/>
              <a:t>Judul Pembahasan Pertemuan Disini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093243" y="6420519"/>
            <a:ext cx="914400" cy="365125"/>
          </a:xfrm>
        </p:spPr>
        <p:txBody>
          <a:bodyPr/>
          <a:lstStyle>
            <a:lvl1pPr>
              <a:defRPr sz="105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DF0E258F-04D6-46E9-8B77-0866F5CD991D}" type="slidenum">
              <a:rPr lang="id-ID" smtClean="0"/>
              <a:pPr/>
              <a:t>‹#›</a:t>
            </a:fld>
            <a:endParaRPr lang="id-ID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13" r="7281" b="22399"/>
          <a:stretch/>
        </p:blipFill>
        <p:spPr>
          <a:xfrm>
            <a:off x="496260" y="118921"/>
            <a:ext cx="366258" cy="34570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829" y="113994"/>
            <a:ext cx="806818" cy="35063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13" y="121182"/>
            <a:ext cx="333345" cy="34344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320" y="118921"/>
            <a:ext cx="345707" cy="345707"/>
          </a:xfrm>
          <a:prstGeom prst="rect">
            <a:avLst/>
          </a:prstGeom>
        </p:spPr>
      </p:pic>
      <p:sp>
        <p:nvSpPr>
          <p:cNvPr id="12" name="Picture Placeholder 11"/>
          <p:cNvSpPr>
            <a:spLocks noGrp="1"/>
          </p:cNvSpPr>
          <p:nvPr>
            <p:ph type="pic" sz="quarter" idx="13"/>
          </p:nvPr>
        </p:nvSpPr>
        <p:spPr>
          <a:xfrm>
            <a:off x="184897" y="585809"/>
            <a:ext cx="8822577" cy="5762353"/>
          </a:xfrm>
        </p:spPr>
        <p:txBody>
          <a:bodyPr/>
          <a:lstStyle/>
          <a:p>
            <a:endParaRPr lang="id-ID" dirty="0"/>
          </a:p>
        </p:txBody>
      </p:sp>
      <p:sp>
        <p:nvSpPr>
          <p:cNvPr id="13" name="TextBox 12"/>
          <p:cNvSpPr txBox="1"/>
          <p:nvPr userDrawn="1"/>
        </p:nvSpPr>
        <p:spPr>
          <a:xfrm>
            <a:off x="3916279" y="45113"/>
            <a:ext cx="509136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d-ID" sz="900" dirty="0">
                <a:solidFill>
                  <a:schemeClr val="bg2">
                    <a:lumMod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Program Fresh</a:t>
            </a:r>
            <a:r>
              <a:rPr lang="id-ID" sz="900" baseline="0" dirty="0">
                <a:solidFill>
                  <a:schemeClr val="bg2">
                    <a:lumMod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Graduate Academy Digital Talent Scholarship 2019 | Machine Learning</a:t>
            </a:r>
            <a:endParaRPr lang="id-ID" sz="900" dirty="0">
              <a:solidFill>
                <a:schemeClr val="bg2">
                  <a:lumMod val="2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78859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4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5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334127" y="6420519"/>
            <a:ext cx="447574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id-ID"/>
              <a:t>Judul Pembahasan Pertemuan Disini</a:t>
            </a:r>
            <a:endParaRPr lang="id-ID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52338" y="412469"/>
            <a:ext cx="7355304" cy="8428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4897" y="1459832"/>
            <a:ext cx="8822745" cy="470894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4898" y="6420519"/>
            <a:ext cx="1467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E27B2D-B4C3-4BC8-8932-D94CD54BC8D5}" type="datetime1">
              <a:rPr lang="id-ID" smtClean="0"/>
              <a:pPr/>
              <a:t>31/07/2019</a:t>
            </a:fld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93243" y="6241131"/>
            <a:ext cx="914400" cy="54451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600">
                <a:solidFill>
                  <a:schemeClr val="bg1"/>
                </a:solidFill>
              </a:defRPr>
            </a:lvl1pPr>
          </a:lstStyle>
          <a:p>
            <a:fld id="{DF0E258F-04D6-46E9-8B77-0866F5CD991D}" type="slidenum">
              <a:rPr lang="id-ID" smtClean="0"/>
              <a:pPr/>
              <a:t>‹#›</a:t>
            </a:fld>
            <a:endParaRPr lang="id-ID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13" r="7281" b="22399"/>
          <a:stretch/>
        </p:blipFill>
        <p:spPr>
          <a:xfrm>
            <a:off x="464176" y="94858"/>
            <a:ext cx="366258" cy="34570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15" y="511333"/>
            <a:ext cx="806818" cy="35063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29" y="97119"/>
            <a:ext cx="333345" cy="34344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236" y="94858"/>
            <a:ext cx="345707" cy="345707"/>
          </a:xfrm>
          <a:prstGeom prst="rect">
            <a:avLst/>
          </a:prstGeom>
        </p:spPr>
      </p:pic>
      <p:sp>
        <p:nvSpPr>
          <p:cNvPr id="14" name="TextBox 13"/>
          <p:cNvSpPr txBox="1"/>
          <p:nvPr userDrawn="1"/>
        </p:nvSpPr>
        <p:spPr>
          <a:xfrm>
            <a:off x="3916279" y="45113"/>
            <a:ext cx="509136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d-ID" sz="900" dirty="0">
                <a:solidFill>
                  <a:schemeClr val="bg2">
                    <a:lumMod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Program Fresh</a:t>
            </a:r>
            <a:r>
              <a:rPr lang="id-ID" sz="900" baseline="0" dirty="0">
                <a:solidFill>
                  <a:schemeClr val="bg2">
                    <a:lumMod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Graduate Academy Digital Talent Scholarship 2019 | Machine Learning</a:t>
            </a:r>
            <a:endParaRPr lang="id-ID" sz="900" dirty="0">
              <a:solidFill>
                <a:schemeClr val="bg2">
                  <a:lumMod val="2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22112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73" r:id="rId5"/>
    <p:sldLayoutId id="2147483665" r:id="rId6"/>
    <p:sldLayoutId id="2147483666" r:id="rId7"/>
    <p:sldLayoutId id="2147483667" r:id="rId8"/>
    <p:sldLayoutId id="2147483672" r:id="rId9"/>
    <p:sldLayoutId id="2147483668" r:id="rId10"/>
    <p:sldLayoutId id="2147483669" r:id="rId11"/>
    <p:sldLayoutId id="2147483670" r:id="rId12"/>
    <p:sldLayoutId id="2147483671" r:id="rId13"/>
  </p:sldLayoutIdLst>
  <p:hf hdr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fld id="{89AA8B8B-1B1C-42C4-BE9B-2D151637790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7/31/2019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24873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fld id="{89AA8B8B-1B1C-42C4-BE9B-2D151637790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7/31/2019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78463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6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8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.jpeg"/><Relationship Id="rId4" Type="http://schemas.openxmlformats.org/officeDocument/2006/relationships/image" Target="../media/image4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jpe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46">
            <a:extLst>
              <a:ext uri="{FF2B5EF4-FFF2-40B4-BE49-F238E27FC236}">
                <a16:creationId xmlns:a16="http://schemas.microsoft.com/office/drawing/2014/main" id="{1CA5F2D1-C77B-4614-B681-5858C958408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22" r="2424"/>
          <a:stretch/>
        </p:blipFill>
        <p:spPr>
          <a:xfrm>
            <a:off x="4082473" y="0"/>
            <a:ext cx="5061527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EA70F98-D6BF-44D5-864A-E8B8E6EA8A9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24" t="32986" r="7380" b="34416"/>
          <a:stretch/>
        </p:blipFill>
        <p:spPr>
          <a:xfrm>
            <a:off x="157316" y="5913824"/>
            <a:ext cx="1796982" cy="71044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89B2762-C2F9-4BAC-B1EE-95539397A96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538" y="215576"/>
            <a:ext cx="658757" cy="686745"/>
          </a:xfrm>
          <a:prstGeom prst="rect">
            <a:avLst/>
          </a:prstGeom>
        </p:spPr>
      </p:pic>
      <p:grpSp>
        <p:nvGrpSpPr>
          <p:cNvPr id="46" name="Group 45">
            <a:extLst>
              <a:ext uri="{FF2B5EF4-FFF2-40B4-BE49-F238E27FC236}">
                <a16:creationId xmlns:a16="http://schemas.microsoft.com/office/drawing/2014/main" id="{4B60F85D-D540-4735-B378-D7D9225FE7F3}"/>
              </a:ext>
            </a:extLst>
          </p:cNvPr>
          <p:cNvGrpSpPr/>
          <p:nvPr/>
        </p:nvGrpSpPr>
        <p:grpSpPr>
          <a:xfrm>
            <a:off x="5674242" y="6327045"/>
            <a:ext cx="2170463" cy="378419"/>
            <a:chOff x="4279782" y="5408838"/>
            <a:chExt cx="2170463" cy="378419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2CE453EB-EDB4-49CF-90BE-4F74F5C3CE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79782" y="5490038"/>
              <a:ext cx="216020" cy="216020"/>
            </a:xfrm>
            <a:prstGeom prst="rect">
              <a:avLst/>
            </a:prstGeom>
          </p:spPr>
        </p:pic>
        <p:sp>
          <p:nvSpPr>
            <p:cNvPr id="37" name="Title 1">
              <a:extLst>
                <a:ext uri="{FF2B5EF4-FFF2-40B4-BE49-F238E27FC236}">
                  <a16:creationId xmlns:a16="http://schemas.microsoft.com/office/drawing/2014/main" id="{73E0DBD7-B92C-4F4C-A59F-F8EF3A4C3876}"/>
                </a:ext>
              </a:extLst>
            </p:cNvPr>
            <p:cNvSpPr txBox="1">
              <a:spLocks/>
            </p:cNvSpPr>
            <p:nvPr/>
          </p:nvSpPr>
          <p:spPr>
            <a:xfrm>
              <a:off x="4457102" y="5408838"/>
              <a:ext cx="1993143" cy="37841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fontAlgn="base"/>
              <a:r>
                <a:rPr lang="en-US" sz="1400" dirty="0">
                  <a:solidFill>
                    <a:srgbClr val="4472C4">
                      <a:lumMod val="50000"/>
                    </a:srgbClr>
                  </a:solidFill>
                  <a:latin typeface="HP Simplified" panose="020B0606020204020204" pitchFamily="34" charset="0"/>
                </a:rPr>
                <a:t>digitalent.kominfo.go.id</a:t>
              </a:r>
              <a:endParaRPr lang="en-US" sz="7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endParaRPr>
            </a:p>
          </p:txBody>
        </p:sp>
      </p:grpSp>
      <p:sp>
        <p:nvSpPr>
          <p:cNvPr id="17" name="Title 1">
            <a:extLst>
              <a:ext uri="{FF2B5EF4-FFF2-40B4-BE49-F238E27FC236}">
                <a16:creationId xmlns:a16="http://schemas.microsoft.com/office/drawing/2014/main" id="{FE488684-4B91-45E0-AC48-E54C1020FB09}"/>
              </a:ext>
            </a:extLst>
          </p:cNvPr>
          <p:cNvSpPr txBox="1">
            <a:spLocks/>
          </p:cNvSpPr>
          <p:nvPr/>
        </p:nvSpPr>
        <p:spPr>
          <a:xfrm>
            <a:off x="288983" y="2206282"/>
            <a:ext cx="4457989" cy="26324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/>
            <a:r>
              <a:rPr lang="en-US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DIGITAL TALENT SCHOLARSHIP</a:t>
            </a:r>
          </a:p>
          <a:p>
            <a:pPr fontAlgn="base"/>
            <a:r>
              <a:rPr lang="en-US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2019</a:t>
            </a:r>
            <a:endParaRPr lang="en-US" sz="1800" dirty="0">
              <a:solidFill>
                <a:srgbClr val="4472C4">
                  <a:lumMod val="50000"/>
                </a:srgbClr>
              </a:solidFill>
              <a:latin typeface="HP Simplified" panose="020B060602020402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673" y="186982"/>
            <a:ext cx="666547" cy="68674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07AEA42-F2ED-459A-965C-E2DC4AA41B7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763" y="136523"/>
            <a:ext cx="670457" cy="918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1201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10" name="Content Placeholder 9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id-ID" dirty="0"/>
              <a:t>Fitur tersebut diubah menjadi sebuah vektor.</a:t>
            </a:r>
          </a:p>
          <a:p>
            <a:r>
              <a:rPr lang="id-ID" dirty="0"/>
              <a:t>kemudian jaringan sampel bolak-balik antara neuron visible dan hidden.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BBC74-4B99-4212-A7D9-0CF121B94CA0}" type="datetime1">
              <a:rPr lang="id-ID" smtClean="0"/>
              <a:pPr/>
              <a:t>31/07/2019</a:t>
            </a:fld>
            <a:endParaRPr lang="id-ID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/>
              <a:t>Judul Pembahasan Pertemuan Disini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10</a:t>
            </a:fld>
            <a:endParaRPr lang="id-ID" dirty="0"/>
          </a:p>
        </p:txBody>
      </p:sp>
      <p:pic>
        <p:nvPicPr>
          <p:cNvPr id="11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1200" y="2616200"/>
            <a:ext cx="3276600" cy="2371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D42A080-96EC-4CE7-B710-B455911E1E0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24" y="68011"/>
            <a:ext cx="347232" cy="395024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Unsupervised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d-ID" dirty="0"/>
              <a:t>Unsupervised Learning adalah salah satu dari teknik data mining tanpa menggunakan data latihan atau training </a:t>
            </a:r>
          </a:p>
          <a:p>
            <a:r>
              <a:rPr lang="id-ID" dirty="0"/>
              <a:t>Hasil pembelajaran akan berkelompok sesuai klasifikasi masing-masing data. Output aktual yang dihasilkan pada awal proses akan digunakan sebagai input pada proses berikutnya.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BBC74-4B99-4212-A7D9-0CF121B94CA0}" type="datetime1">
              <a:rPr lang="id-ID" smtClean="0"/>
              <a:pPr/>
              <a:t>31/07/2019</a:t>
            </a:fld>
            <a:endParaRPr lang="id-ID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/>
              <a:t>Judul Pembahasan Pertemuan Disini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11</a:t>
            </a:fld>
            <a:endParaRPr lang="id-ID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45A209F-8DAF-43EA-8C5D-B7DFD8CCD47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24" y="68011"/>
            <a:ext cx="347232" cy="395024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d-ID" dirty="0"/>
              <a:t>Menemukan Pola pada data untuk merekostruksi input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id-ID" dirty="0"/>
              <a:t>Sebagai contoh, dibuat ilustrasi berikut:</a:t>
            </a:r>
          </a:p>
          <a:p>
            <a:r>
              <a:rPr lang="id-ID" dirty="0"/>
              <a:t>Misalkan terdapat 8 orang yang telah menonton 7 film (movie)</a:t>
            </a:r>
          </a:p>
          <a:p>
            <a:r>
              <a:rPr lang="id-ID" dirty="0"/>
              <a:t>Selanjutnya dibuat matriks dengan baris menunjukkan film, sedangkan kolom menunjukkan orang yang telah menonton film</a:t>
            </a:r>
          </a:p>
          <a:p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BBC74-4B99-4212-A7D9-0CF121B94CA0}" type="datetime1">
              <a:rPr lang="id-ID" smtClean="0"/>
              <a:pPr/>
              <a:t>31/07/2019</a:t>
            </a:fld>
            <a:endParaRPr lang="id-ID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 dirty="0"/>
              <a:t>Judul Pembahasan Pertemuan Disini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12</a:t>
            </a:fld>
            <a:endParaRPr lang="id-ID" dirty="0"/>
          </a:p>
        </p:txBody>
      </p:sp>
      <p:pic>
        <p:nvPicPr>
          <p:cNvPr id="10" name="Picture 3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06462" y="2735263"/>
            <a:ext cx="2886075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7882144-EFA8-4C6B-860C-954A75EC21F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24" y="68011"/>
            <a:ext cx="347232" cy="395024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id-ID" dirty="0"/>
              <a:t>Baris ke 1 menunjukkan bahwa film 1 ditonton oleh 8 orang</a:t>
            </a:r>
          </a:p>
          <a:p>
            <a:r>
              <a:rPr lang="id-ID" dirty="0"/>
              <a:t>Kolom ke 8 menunjukkan bahwa orang ke 1 telah menonton 7 film</a:t>
            </a:r>
          </a:p>
          <a:p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BBC74-4B99-4212-A7D9-0CF121B94CA0}" type="datetime1">
              <a:rPr lang="id-ID" smtClean="0"/>
              <a:pPr/>
              <a:t>31/07/2019</a:t>
            </a:fld>
            <a:endParaRPr lang="id-ID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 dirty="0"/>
              <a:t>Judul Pembahasan Pertemuan Disini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13</a:t>
            </a:fld>
            <a:endParaRPr lang="id-ID" dirty="0"/>
          </a:p>
        </p:txBody>
      </p:sp>
      <p:pic>
        <p:nvPicPr>
          <p:cNvPr id="10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01700" y="2749550"/>
            <a:ext cx="2895600" cy="2105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53B11EC-F79B-4E75-81C9-1748BD552D2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24" y="68011"/>
            <a:ext cx="347232" cy="395024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id-ID" dirty="0"/>
              <a:t>Setiap entry ( isi) dari matriks tersebut merupakan penilaian (rating) dari orang yang telah menonton film-film tersebut</a:t>
            </a:r>
          </a:p>
          <a:p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BBC74-4B99-4212-A7D9-0CF121B94CA0}" type="datetime1">
              <a:rPr lang="id-ID" smtClean="0"/>
              <a:pPr/>
              <a:t>31/07/2019</a:t>
            </a:fld>
            <a:endParaRPr lang="id-ID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 dirty="0"/>
              <a:t>Judul Pembahasan Pertemuan Disini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14</a:t>
            </a:fld>
            <a:endParaRPr lang="id-ID" dirty="0"/>
          </a:p>
        </p:txBody>
      </p:sp>
      <p:pic>
        <p:nvPicPr>
          <p:cNvPr id="11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0200" y="2811463"/>
            <a:ext cx="403860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153DA33-4A5B-4C39-AC46-475864A92A9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24" y="68011"/>
            <a:ext cx="347232" cy="395024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id-ID" dirty="0"/>
              <a:t>Setelah itu digunakan dua layer.</a:t>
            </a:r>
          </a:p>
          <a:p>
            <a:r>
              <a:rPr lang="id-ID" dirty="0"/>
              <a:t>Layer pertama merupakan input layer (layer masukkan)</a:t>
            </a:r>
          </a:p>
          <a:p>
            <a:r>
              <a:rPr lang="id-ID" dirty="0"/>
              <a:t>Layer kedua merupakan hidden layer (layer yang tersembunyi)</a:t>
            </a:r>
          </a:p>
          <a:p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BBC74-4B99-4212-A7D9-0CF121B94CA0}" type="datetime1">
              <a:rPr lang="id-ID" smtClean="0"/>
              <a:pPr/>
              <a:t>31/07/2019</a:t>
            </a:fld>
            <a:endParaRPr lang="id-ID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 dirty="0"/>
              <a:t>Judul Pembahasan Pertemuan Disini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15</a:t>
            </a:fld>
            <a:endParaRPr lang="id-ID" dirty="0"/>
          </a:p>
        </p:txBody>
      </p:sp>
      <p:pic>
        <p:nvPicPr>
          <p:cNvPr id="10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4150" y="2586490"/>
            <a:ext cx="4330700" cy="24311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A630110-9E81-499D-80E0-43192F21C33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24" y="68011"/>
            <a:ext cx="347232" cy="395024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10" name="Content Placeholder 9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id-ID" dirty="0"/>
              <a:t>Input pada orang pertama dimasukkan ke input layer dan menghasilkan fitur berbentuk vektor.</a:t>
            </a:r>
          </a:p>
          <a:p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BBC74-4B99-4212-A7D9-0CF121B94CA0}" type="datetime1">
              <a:rPr lang="id-ID" smtClean="0"/>
              <a:pPr/>
              <a:t>31/07/2019</a:t>
            </a:fld>
            <a:endParaRPr lang="id-ID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/>
              <a:t>Judul Pembahasan Pertemuan Disini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16</a:t>
            </a:fld>
            <a:endParaRPr lang="id-ID" dirty="0"/>
          </a:p>
        </p:txBody>
      </p:sp>
      <p:pic>
        <p:nvPicPr>
          <p:cNvPr id="11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4150" y="2569160"/>
            <a:ext cx="4330700" cy="24658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B204762-3E33-4588-9FA0-D080AC55A1E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24" y="68011"/>
            <a:ext cx="347232" cy="395024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10" name="Content Placeholder 9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id-ID" dirty="0"/>
              <a:t>kemudian dilakukan rekonstruksi balik dari neuron hidden ke neuron visible. </a:t>
            </a:r>
          </a:p>
          <a:p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BBC74-4B99-4212-A7D9-0CF121B94CA0}" type="datetime1">
              <a:rPr lang="id-ID" smtClean="0"/>
              <a:pPr/>
              <a:t>31/07/2019</a:t>
            </a:fld>
            <a:endParaRPr lang="id-ID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/>
              <a:t>Judul Pembahasan Pertemuan Disini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17</a:t>
            </a:fld>
            <a:endParaRPr lang="id-ID" dirty="0"/>
          </a:p>
        </p:txBody>
      </p:sp>
      <p:pic>
        <p:nvPicPr>
          <p:cNvPr id="11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4150" y="2507064"/>
            <a:ext cx="4330700" cy="2589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F44BB1A-63E0-44D9-B209-8D77F00C9F9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24" y="68011"/>
            <a:ext cx="347232" cy="395024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10" name="Content Placeholder 9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id-ID" dirty="0"/>
              <a:t>Input pada orang kedua dimasukkan ke input layer dan menghasilkan fitur berbentuk vektor.</a:t>
            </a:r>
          </a:p>
          <a:p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BBC74-4B99-4212-A7D9-0CF121B94CA0}" type="datetime1">
              <a:rPr lang="id-ID" smtClean="0"/>
              <a:pPr/>
              <a:t>31/07/2019</a:t>
            </a:fld>
            <a:endParaRPr lang="id-ID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/>
              <a:t>Judul Pembahasan Pertemuan Disini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18</a:t>
            </a:fld>
            <a:endParaRPr lang="id-ID" dirty="0"/>
          </a:p>
        </p:txBody>
      </p:sp>
      <p:pic>
        <p:nvPicPr>
          <p:cNvPr id="11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4150" y="2488883"/>
            <a:ext cx="4330700" cy="26263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8B7832E-53F2-4B6B-AAD0-1DC01AA0C8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24" y="68011"/>
            <a:ext cx="347232" cy="395024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10" name="Content Placeholder 9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id-ID" dirty="0"/>
              <a:t>kemudian dilakukan rekonstruksi balik dari neuron hidden ke neuron visible. </a:t>
            </a:r>
          </a:p>
          <a:p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BBC74-4B99-4212-A7D9-0CF121B94CA0}" type="datetime1">
              <a:rPr lang="id-ID" smtClean="0"/>
              <a:pPr/>
              <a:t>31/07/2019</a:t>
            </a:fld>
            <a:endParaRPr lang="id-ID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/>
              <a:t>Judul Pembahasan Pertemuan Disini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19</a:t>
            </a:fld>
            <a:endParaRPr lang="id-ID" dirty="0"/>
          </a:p>
        </p:txBody>
      </p:sp>
      <p:pic>
        <p:nvPicPr>
          <p:cNvPr id="11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4150" y="2561717"/>
            <a:ext cx="4330700" cy="24806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19F06B6-D28B-4DFB-AAA1-60E2DD5847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24" y="68011"/>
            <a:ext cx="347232" cy="39502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d-ID" sz="3600" dirty="0"/>
              <a:t>Deep Learning: Restricted Boltzmann Machine</a:t>
            </a:r>
          </a:p>
        </p:txBody>
      </p:sp>
      <p:sp>
        <p:nvSpPr>
          <p:cNvPr id="8" name="Subtitle 7"/>
          <p:cNvSpPr>
            <a:spLocks noGrp="1"/>
          </p:cNvSpPr>
          <p:nvPr>
            <p:ph type="subTitle" idx="1"/>
          </p:nvPr>
        </p:nvSpPr>
        <p:spPr>
          <a:xfrm>
            <a:off x="405245" y="4329591"/>
            <a:ext cx="4143375" cy="381000"/>
          </a:xfrm>
        </p:spPr>
        <p:txBody>
          <a:bodyPr/>
          <a:lstStyle/>
          <a:p>
            <a:r>
              <a:rPr lang="id-ID" dirty="0"/>
              <a:t>Dr. Rifki Kosasih, S. Si, M. Si.</a:t>
            </a:r>
          </a:p>
          <a:p>
            <a:endParaRPr lang="id-ID" dirty="0"/>
          </a:p>
          <a:p>
            <a:endParaRPr lang="id-ID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201F2E-D5B6-4CEB-B7B8-B98BD63B6A7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260" y="5799904"/>
            <a:ext cx="670457" cy="918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77326"/>
      </p:ext>
    </p:extLst>
  </p:cSld>
  <p:clrMapOvr>
    <a:masterClrMapping/>
  </p:clrMapOvr>
  <p:transition>
    <p:dissolv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10" name="Content Placeholder 9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id-ID" dirty="0"/>
              <a:t>Cara yang sama dilakukan pada orang ketiga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BBC74-4B99-4212-A7D9-0CF121B94CA0}" type="datetime1">
              <a:rPr lang="id-ID" smtClean="0"/>
              <a:pPr/>
              <a:t>31/07/2019</a:t>
            </a:fld>
            <a:endParaRPr lang="id-ID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/>
              <a:t>Judul Pembahasan Pertemuan Disini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20</a:t>
            </a:fld>
            <a:endParaRPr lang="id-ID" dirty="0"/>
          </a:p>
        </p:txBody>
      </p:sp>
      <p:pic>
        <p:nvPicPr>
          <p:cNvPr id="11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4150" y="2567247"/>
            <a:ext cx="4330700" cy="24696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7DEEA67-97B9-4506-AE0B-944EFF55E6C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24" y="68011"/>
            <a:ext cx="347232" cy="395024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10" name="Content Placeholder 9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id-ID" dirty="0"/>
              <a:t>Cara yang sama dilakukan pada orang keempat</a:t>
            </a:r>
          </a:p>
          <a:p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BBC74-4B99-4212-A7D9-0CF121B94CA0}" type="datetime1">
              <a:rPr lang="id-ID" smtClean="0"/>
              <a:pPr/>
              <a:t>31/07/2019</a:t>
            </a:fld>
            <a:endParaRPr lang="id-ID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/>
              <a:t>Judul Pembahasan Pertemuan Disini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21</a:t>
            </a:fld>
            <a:endParaRPr lang="id-ID" dirty="0"/>
          </a:p>
        </p:txBody>
      </p:sp>
      <p:pic>
        <p:nvPicPr>
          <p:cNvPr id="11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4150" y="2557609"/>
            <a:ext cx="4330700" cy="24889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3F195A8-8AC2-4556-8B6A-E550D4A85F7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24" y="68011"/>
            <a:ext cx="347232" cy="395024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10" name="Content Placeholder 9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id-ID" dirty="0"/>
              <a:t>Cara yang sama dilakukan pada orang kelima</a:t>
            </a:r>
          </a:p>
          <a:p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BBC74-4B99-4212-A7D9-0CF121B94CA0}" type="datetime1">
              <a:rPr lang="id-ID" smtClean="0"/>
              <a:pPr/>
              <a:t>31/07/2019</a:t>
            </a:fld>
            <a:endParaRPr lang="id-ID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/>
              <a:t>Judul Pembahasan Pertemuan Disini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22</a:t>
            </a:fld>
            <a:endParaRPr lang="id-ID" dirty="0"/>
          </a:p>
        </p:txBody>
      </p:sp>
      <p:pic>
        <p:nvPicPr>
          <p:cNvPr id="11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4150" y="2612499"/>
            <a:ext cx="4330700" cy="23791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C4A9791-3EF9-46BE-A996-50BB74D9058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24" y="68011"/>
            <a:ext cx="347232" cy="395024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10" name="Content Placeholder 9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id-ID" dirty="0"/>
              <a:t>Cara yang sama dilakukan pada orang keenam</a:t>
            </a:r>
          </a:p>
          <a:p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BBC74-4B99-4212-A7D9-0CF121B94CA0}" type="datetime1">
              <a:rPr lang="id-ID" smtClean="0"/>
              <a:pPr/>
              <a:t>31/07/2019</a:t>
            </a:fld>
            <a:endParaRPr lang="id-ID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/>
              <a:t>Judul Pembahasan Pertemuan Disini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23</a:t>
            </a:fld>
            <a:endParaRPr lang="id-ID" dirty="0"/>
          </a:p>
        </p:txBody>
      </p:sp>
      <p:pic>
        <p:nvPicPr>
          <p:cNvPr id="11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4150" y="2583408"/>
            <a:ext cx="4330700" cy="24373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65172DB-870E-407F-A2E4-D1D0A5757FB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24" y="68011"/>
            <a:ext cx="347232" cy="395024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10" name="Content Placeholder 9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id-ID" dirty="0"/>
              <a:t>Cara yang sama dilakukan pada orang kedelapan.</a:t>
            </a:r>
          </a:p>
          <a:p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BBC74-4B99-4212-A7D9-0CF121B94CA0}" type="datetime1">
              <a:rPr lang="id-ID" smtClean="0"/>
              <a:pPr/>
              <a:t>31/07/2019</a:t>
            </a:fld>
            <a:endParaRPr lang="id-ID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/>
              <a:t>Judul Pembahasan Pertemuan Disini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24</a:t>
            </a:fld>
            <a:endParaRPr lang="id-ID" dirty="0"/>
          </a:p>
        </p:txBody>
      </p:sp>
      <p:pic>
        <p:nvPicPr>
          <p:cNvPr id="11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4150" y="2729732"/>
            <a:ext cx="4330700" cy="2144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DB28A0E-CFF0-4FCB-B69D-CBEC7028A96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24" y="68011"/>
            <a:ext cx="347232" cy="395024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10" name="Content Placeholder 9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id-ID" dirty="0"/>
              <a:t>Terlihat bahwa hasil rekonstruksi pada orang kedelapan terisi semua.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BBC74-4B99-4212-A7D9-0CF121B94CA0}" type="datetime1">
              <a:rPr lang="id-ID" smtClean="0"/>
              <a:pPr/>
              <a:t>31/07/2019</a:t>
            </a:fld>
            <a:endParaRPr lang="id-ID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/>
              <a:t>Judul Pembahasan Pertemuan Disini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25</a:t>
            </a:fld>
            <a:endParaRPr lang="id-ID" dirty="0"/>
          </a:p>
        </p:txBody>
      </p:sp>
      <p:pic>
        <p:nvPicPr>
          <p:cNvPr id="11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4150" y="2719388"/>
            <a:ext cx="4330700" cy="2165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9A3855E-CCA7-452B-961D-9378699EE3F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24" y="68011"/>
            <a:ext cx="347232" cy="395024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d-ID" dirty="0"/>
              <a:t>Aplikasi RBM</a:t>
            </a:r>
          </a:p>
          <a:p>
            <a:r>
              <a:rPr lang="id-ID" dirty="0"/>
              <a:t>Reduksi Dimensi</a:t>
            </a:r>
          </a:p>
          <a:p>
            <a:r>
              <a:rPr lang="id-ID" dirty="0"/>
              <a:t>Ekstraksi Fitur</a:t>
            </a:r>
          </a:p>
          <a:p>
            <a:r>
              <a:rPr lang="id-ID" dirty="0"/>
              <a:t>Colaborative learning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BBC74-4B99-4212-A7D9-0CF121B94CA0}" type="datetime1">
              <a:rPr lang="id-ID" smtClean="0"/>
              <a:pPr/>
              <a:t>31/07/2019</a:t>
            </a:fld>
            <a:endParaRPr lang="id-ID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/>
              <a:t>Judul Pembahasan Pertemuan Disini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26</a:t>
            </a:fld>
            <a:endParaRPr lang="id-ID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165E232-8EE6-4500-B557-470F33D7A89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24" y="68011"/>
            <a:ext cx="347232" cy="395024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id-ID" dirty="0"/>
              <a:t>Proses Pembelajaran dari RBM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id-ID" dirty="0"/>
              <a:t>Bagian 2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EA055-A846-4A99-AE5D-0A67ADD4E3EF}" type="datetime1">
              <a:rPr lang="id-ID" smtClean="0"/>
              <a:pPr/>
              <a:t>31/07/2019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/>
              <a:t>Judul Pembahasan Pertemuan Disini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27</a:t>
            </a:fld>
            <a:endParaRPr lang="id-ID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7030ADB-39E3-415A-9982-D1558F6F798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24" y="68011"/>
            <a:ext cx="347232" cy="39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9183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Contoh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id-ID" dirty="0"/>
              <a:t>Masukkan data sample le visible layer</a:t>
            </a:r>
          </a:p>
          <a:p>
            <a:endParaRPr lang="id-ID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44607-3AC7-44C9-B2F9-3FA97C501EA1}" type="datetime1">
              <a:rPr lang="id-ID" smtClean="0"/>
              <a:pPr/>
              <a:t>31/07/2019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/>
              <a:t>Judul Pembahasan Pertemuan Disini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28</a:t>
            </a:fld>
            <a:endParaRPr lang="id-ID"/>
          </a:p>
        </p:txBody>
      </p:sp>
      <p:pic>
        <p:nvPicPr>
          <p:cNvPr id="22530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4150" y="2420514"/>
            <a:ext cx="4330700" cy="27630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C46914B-9CF0-44D4-B48A-A5F665FD8A6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24" y="68011"/>
            <a:ext cx="347232" cy="395024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id-ID" dirty="0"/>
              <a:t>Setelah itu diperoleh fitur hasil ekstraksi</a:t>
            </a:r>
          </a:p>
          <a:p>
            <a:endParaRPr lang="id-ID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44607-3AC7-44C9-B2F9-3FA97C501EA1}" type="datetime1">
              <a:rPr lang="id-ID" smtClean="0"/>
              <a:pPr/>
              <a:t>31/07/2019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/>
              <a:t>Judul Pembahasan Pertemuan Disini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29</a:t>
            </a:fld>
            <a:endParaRPr lang="id-ID"/>
          </a:p>
        </p:txBody>
      </p:sp>
      <p:pic>
        <p:nvPicPr>
          <p:cNvPr id="24578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4150" y="2688731"/>
            <a:ext cx="4330700" cy="2226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CFB1E22-4DE6-4653-8E18-5616AF564FE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24" y="68011"/>
            <a:ext cx="347232" cy="39502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id-ID" dirty="0"/>
              <a:t>Pendahuluan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id-ID" dirty="0"/>
              <a:t>Bagian 1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1542F-DE5E-4E16-A7BF-712B39FBB095}" type="datetime1">
              <a:rPr lang="id-ID" smtClean="0"/>
              <a:pPr/>
              <a:t>31/07/2019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 dirty="0"/>
              <a:t>Judul Pembahasan Pertemuan Disini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3</a:t>
            </a:fld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826948164"/>
      </p:ext>
    </p:extLst>
  </p:cSld>
  <p:clrMapOvr>
    <a:masterClrMapping/>
  </p:clrMapOvr>
  <p:transition>
    <p:dissolv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Langkah pertama: Forward Pass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id-ID" dirty="0"/>
              <a:t>Forward Pass adalah proses pembelajaran dari visible layer ke hidden layer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44607-3AC7-44C9-B2F9-3FA97C501EA1}" type="datetime1">
              <a:rPr lang="id-ID" smtClean="0"/>
              <a:pPr/>
              <a:t>31/07/2019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/>
              <a:t>Judul Pembahasan Pertemuan Disini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30</a:t>
            </a:fld>
            <a:endParaRPr lang="id-ID"/>
          </a:p>
        </p:txBody>
      </p:sp>
      <p:pic>
        <p:nvPicPr>
          <p:cNvPr id="25602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4150" y="2783814"/>
            <a:ext cx="4330700" cy="2036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2197F2E-BDF7-4847-8F17-9C6ED277868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24" y="68011"/>
            <a:ext cx="347232" cy="395024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id-ID" dirty="0"/>
              <a:t>Input diubah menjadi sebuah vektor dan digunakan sebagai input pada visible layer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44607-3AC7-44C9-B2F9-3FA97C501EA1}" type="datetime1">
              <a:rPr lang="id-ID" smtClean="0"/>
              <a:pPr/>
              <a:t>31/07/2019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/>
              <a:t>Judul Pembahasan Pertemuan Disini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31</a:t>
            </a:fld>
            <a:endParaRPr lang="id-ID"/>
          </a:p>
        </p:txBody>
      </p:sp>
      <p:pic>
        <p:nvPicPr>
          <p:cNvPr id="26626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4150" y="2793457"/>
            <a:ext cx="4330700" cy="20172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E31F1BB-8DAD-4CF1-9097-C0231F45BD0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24" y="68011"/>
            <a:ext cx="347232" cy="395024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id-ID" dirty="0"/>
              <a:t>Konfigurasi unit visible (V) dan unit hidden (H) memiliki energi (Hopfiled, 1982) ditunjukkan pada persamaan berikut : </a:t>
            </a:r>
          </a:p>
          <a:p>
            <a:endParaRPr lang="id-ID" dirty="0"/>
          </a:p>
          <a:p>
            <a:r>
              <a:rPr lang="id-ID" dirty="0"/>
              <a:t>Di mana i (i = 1,2,3.., n)untuk mewakili jumlah dari </a:t>
            </a:r>
            <a:r>
              <a:rPr lang="id-ID" i="1" dirty="0"/>
              <a:t>visible neuron, j (j = 1,2,3,..,n) untuk mewakili jumlah dari hidden neuron </a:t>
            </a:r>
            <a:endParaRPr lang="id-ID" dirty="0"/>
          </a:p>
          <a:p>
            <a:r>
              <a:rPr lang="id-ID" dirty="0"/>
              <a:t>W adalah bobot antara unit </a:t>
            </a:r>
            <a:r>
              <a:rPr lang="id-ID" i="1" dirty="0"/>
              <a:t>visible dan unit hidden. </a:t>
            </a:r>
            <a:endParaRPr lang="id-ID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44607-3AC7-44C9-B2F9-3FA97C501EA1}" type="datetime1">
              <a:rPr lang="id-ID" smtClean="0"/>
              <a:pPr/>
              <a:t>31/07/2019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/>
              <a:t>Judul Pembahasan Pertemuan Disini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32</a:t>
            </a:fld>
            <a:endParaRPr lang="id-ID"/>
          </a:p>
        </p:txBody>
      </p:sp>
      <p:pic>
        <p:nvPicPr>
          <p:cNvPr id="27650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4150" y="2722572"/>
            <a:ext cx="4330700" cy="21589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52665" y="3210157"/>
            <a:ext cx="3409950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D2DE08D-A907-46A6-8F92-7B5C1B736C3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24" y="68011"/>
            <a:ext cx="347232" cy="395024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id-ID" dirty="0"/>
              <a:t>Unit </a:t>
            </a:r>
            <a:r>
              <a:rPr lang="id-ID" i="1" dirty="0"/>
              <a:t>hidden diinisialisasi dan diperbarui menggunakan persamaan berikut, di mana Hj dari setiap unit hidden j diatur satu dengan probabilitas: </a:t>
            </a:r>
          </a:p>
          <a:p>
            <a:r>
              <a:rPr lang="id-ID" i="1" dirty="0"/>
              <a:t>P(h=1|V) = </a:t>
            </a:r>
          </a:p>
          <a:p>
            <a:endParaRPr lang="id-ID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44607-3AC7-44C9-B2F9-3FA97C501EA1}" type="datetime1">
              <a:rPr lang="id-ID" smtClean="0"/>
              <a:pPr/>
              <a:t>31/07/2019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 dirty="0"/>
              <a:t>Judul Pembahasan Pertemuan Disini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33</a:t>
            </a:fld>
            <a:endParaRPr lang="id-ID"/>
          </a:p>
        </p:txBody>
      </p:sp>
      <p:pic>
        <p:nvPicPr>
          <p:cNvPr id="28674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4150" y="2919982"/>
            <a:ext cx="4330700" cy="1764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96618" y="4318774"/>
            <a:ext cx="12573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06666" y="4879820"/>
            <a:ext cx="26098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FB314F9-4979-4567-9949-0FC1B296856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24" y="68011"/>
            <a:ext cx="347232" cy="395024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Langkah 2: Backward Pass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id-ID" dirty="0"/>
              <a:t>Selanjutnya dilakukan rekonstruksi input dengan meggunakan backward pass</a:t>
            </a:r>
          </a:p>
          <a:p>
            <a:endParaRPr lang="id-ID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44607-3AC7-44C9-B2F9-3FA97C501EA1}" type="datetime1">
              <a:rPr lang="id-ID" smtClean="0"/>
              <a:pPr/>
              <a:t>31/07/2019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/>
              <a:t>Judul Pembahasan Pertemuan Disini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34</a:t>
            </a:fld>
            <a:endParaRPr lang="id-ID"/>
          </a:p>
        </p:txBody>
      </p:sp>
      <p:pic>
        <p:nvPicPr>
          <p:cNvPr id="32770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4150" y="2821583"/>
            <a:ext cx="4330700" cy="19609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77C34CD-EDD5-4671-A706-4E729A4F64B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24" y="68011"/>
            <a:ext cx="347232" cy="395024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id-ID" dirty="0"/>
              <a:t>Unit visible diinisialisasi dan diperbarui menggunakan persamaan berikut, di mana Vi dari setiap unit </a:t>
            </a:r>
            <a:r>
              <a:rPr lang="id-ID" i="1" dirty="0"/>
              <a:t>hidden i diatur satu dengan probabilitas: </a:t>
            </a:r>
          </a:p>
          <a:p>
            <a:endParaRPr lang="id-ID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44607-3AC7-44C9-B2F9-3FA97C501EA1}" type="datetime1">
              <a:rPr lang="id-ID" smtClean="0"/>
              <a:pPr/>
              <a:t>31/07/2019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/>
              <a:t>Judul Pembahasan Pertemuan Disini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35</a:t>
            </a:fld>
            <a:endParaRPr lang="id-ID"/>
          </a:p>
        </p:txBody>
      </p:sp>
      <p:pic>
        <p:nvPicPr>
          <p:cNvPr id="35842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4150" y="2797758"/>
            <a:ext cx="4330700" cy="20086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78555" y="4617999"/>
            <a:ext cx="29337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34F2420-F5E4-4828-BFEE-9659FBA82CE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24" y="68011"/>
            <a:ext cx="347232" cy="395024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Langkah 3: Quality Assesment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id-ID" dirty="0"/>
              <a:t>Untuk Menghitung error :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44607-3AC7-44C9-B2F9-3FA97C501EA1}" type="datetime1">
              <a:rPr lang="id-ID" smtClean="0"/>
              <a:pPr/>
              <a:t>31/07/2019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/>
              <a:t>Judul Pembahasan Pertemuan Disini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36</a:t>
            </a:fld>
            <a:endParaRPr lang="id-ID"/>
          </a:p>
        </p:txBody>
      </p:sp>
      <p:pic>
        <p:nvPicPr>
          <p:cNvPr id="36866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4150" y="3046045"/>
            <a:ext cx="4330700" cy="15120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86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28248" y="4293190"/>
            <a:ext cx="3476625" cy="257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107F088-162D-4E31-9BD3-F189FA8AF42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24" y="68011"/>
            <a:ext cx="347232" cy="395024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Keuntunngan dari RBM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d-ID" dirty="0"/>
              <a:t>RBM baik digunakan untuk menangani data tak berlabel</a:t>
            </a:r>
          </a:p>
          <a:p>
            <a:r>
              <a:rPr lang="id-ID" dirty="0"/>
              <a:t>RBM mengekstrak fitur penting dari input</a:t>
            </a:r>
          </a:p>
          <a:p>
            <a:r>
              <a:rPr lang="id-ID" dirty="0"/>
              <a:t>RBM lebih efisien dalam mereduksi dimensi dibandingkan dengan PCA</a:t>
            </a:r>
          </a:p>
          <a:p>
            <a:endParaRPr lang="id-ID" dirty="0"/>
          </a:p>
          <a:p>
            <a:endParaRPr lang="id-ID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44607-3AC7-44C9-B2F9-3FA97C501EA1}" type="datetime1">
              <a:rPr lang="id-ID" smtClean="0"/>
              <a:pPr/>
              <a:t>31/07/2019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/>
              <a:t>Judul Pembahasan Pertemuan Disini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37</a:t>
            </a:fld>
            <a:endParaRPr lang="id-ID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72605E7-1C2F-4A70-9714-0A50F82136D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24" y="68011"/>
            <a:ext cx="347232" cy="395024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088EDB95-D57D-43D6-839D-F21AFB3EFF2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22" r="2424"/>
          <a:stretch/>
        </p:blipFill>
        <p:spPr>
          <a:xfrm>
            <a:off x="4082473" y="0"/>
            <a:ext cx="5061527" cy="68580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539FCA66-5646-4B0E-8DAB-6A9D8EC1C265}"/>
              </a:ext>
            </a:extLst>
          </p:cNvPr>
          <p:cNvGrpSpPr/>
          <p:nvPr/>
        </p:nvGrpSpPr>
        <p:grpSpPr>
          <a:xfrm>
            <a:off x="479456" y="3027641"/>
            <a:ext cx="2716277" cy="1073283"/>
            <a:chOff x="2206243" y="3959676"/>
            <a:chExt cx="2716277" cy="1073283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C0680D9-1347-439D-B54E-62825519D7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11537" y="4518056"/>
              <a:ext cx="187746" cy="187746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4A983BD-FDF3-467D-B6FC-5262B278349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11537" y="4066816"/>
              <a:ext cx="187746" cy="187746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74C9ED1-F614-40B7-B987-364331AEA7A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11537" y="4292436"/>
              <a:ext cx="187746" cy="187746"/>
            </a:xfrm>
            <a:prstGeom prst="rect">
              <a:avLst/>
            </a:prstGeom>
          </p:spPr>
        </p:pic>
        <p:sp>
          <p:nvSpPr>
            <p:cNvPr id="10" name="Title 1">
              <a:extLst>
                <a:ext uri="{FF2B5EF4-FFF2-40B4-BE49-F238E27FC236}">
                  <a16:creationId xmlns:a16="http://schemas.microsoft.com/office/drawing/2014/main" id="{1D067117-5FDC-4612-B064-B663709B1833}"/>
                </a:ext>
              </a:extLst>
            </p:cNvPr>
            <p:cNvSpPr txBox="1">
              <a:spLocks/>
            </p:cNvSpPr>
            <p:nvPr/>
          </p:nvSpPr>
          <p:spPr>
            <a:xfrm>
              <a:off x="2424490" y="3959676"/>
              <a:ext cx="1993143" cy="37841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fontAlgn="base"/>
              <a:r>
                <a:rPr lang="en-US" sz="1400" dirty="0" err="1">
                  <a:solidFill>
                    <a:srgbClr val="4472C4">
                      <a:lumMod val="50000"/>
                    </a:srgbClr>
                  </a:solidFill>
                  <a:latin typeface="HP Simplified" panose="020B0606020204020204" pitchFamily="34" charset="0"/>
                </a:rPr>
                <a:t>digitalent.kominfo</a:t>
              </a:r>
              <a:endParaRPr lang="en-US" sz="7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endParaRPr>
            </a:p>
          </p:txBody>
        </p:sp>
        <p:sp>
          <p:nvSpPr>
            <p:cNvPr id="11" name="Title 1">
              <a:extLst>
                <a:ext uri="{FF2B5EF4-FFF2-40B4-BE49-F238E27FC236}">
                  <a16:creationId xmlns:a16="http://schemas.microsoft.com/office/drawing/2014/main" id="{1836F539-354E-46E3-8616-C5F4B6531B84}"/>
                </a:ext>
              </a:extLst>
            </p:cNvPr>
            <p:cNvSpPr txBox="1">
              <a:spLocks/>
            </p:cNvSpPr>
            <p:nvPr/>
          </p:nvSpPr>
          <p:spPr>
            <a:xfrm>
              <a:off x="2424490" y="4187630"/>
              <a:ext cx="1993143" cy="37841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fontAlgn="base"/>
              <a:r>
                <a:rPr lang="en-US" sz="1400" dirty="0" err="1">
                  <a:solidFill>
                    <a:srgbClr val="4472C4">
                      <a:lumMod val="50000"/>
                    </a:srgbClr>
                  </a:solidFill>
                  <a:latin typeface="HP Simplified" panose="020B0606020204020204" pitchFamily="34" charset="0"/>
                </a:rPr>
                <a:t>digitalent.kominfo</a:t>
              </a:r>
              <a:endParaRPr lang="en-US" sz="7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endParaRPr>
            </a:p>
          </p:txBody>
        </p:sp>
        <p:sp>
          <p:nvSpPr>
            <p:cNvPr id="12" name="Title 1">
              <a:extLst>
                <a:ext uri="{FF2B5EF4-FFF2-40B4-BE49-F238E27FC236}">
                  <a16:creationId xmlns:a16="http://schemas.microsoft.com/office/drawing/2014/main" id="{01C47935-32DD-4412-BB89-98F47C0CF21E}"/>
                </a:ext>
              </a:extLst>
            </p:cNvPr>
            <p:cNvSpPr txBox="1">
              <a:spLocks/>
            </p:cNvSpPr>
            <p:nvPr/>
          </p:nvSpPr>
          <p:spPr>
            <a:xfrm>
              <a:off x="2424490" y="4422719"/>
              <a:ext cx="1993143" cy="37841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fontAlgn="base"/>
              <a:r>
                <a:rPr lang="en-US" sz="1400" dirty="0" err="1">
                  <a:solidFill>
                    <a:srgbClr val="4472C4">
                      <a:lumMod val="50000"/>
                    </a:srgbClr>
                  </a:solidFill>
                  <a:latin typeface="HP Simplified" panose="020B0606020204020204" pitchFamily="34" charset="0"/>
                </a:rPr>
                <a:t>DTS_kominfo</a:t>
              </a:r>
              <a:endParaRPr lang="en-US" sz="7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endParaRP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DCACA51-C325-4023-9C88-859ACDFAD9D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06243" y="4743676"/>
              <a:ext cx="193040" cy="193040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AB5299A3-9580-4C35-8ACF-51B39D383A60}"/>
                </a:ext>
              </a:extLst>
            </p:cNvPr>
            <p:cNvSpPr txBox="1">
              <a:spLocks/>
            </p:cNvSpPr>
            <p:nvPr/>
          </p:nvSpPr>
          <p:spPr>
            <a:xfrm>
              <a:off x="2424490" y="4654540"/>
              <a:ext cx="2498030" cy="37841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fontAlgn="base"/>
              <a:r>
                <a:rPr lang="en-US" sz="1400" dirty="0">
                  <a:solidFill>
                    <a:srgbClr val="4472C4">
                      <a:lumMod val="50000"/>
                    </a:srgbClr>
                  </a:solidFill>
                  <a:latin typeface="HP Simplified" panose="020B0606020204020204" pitchFamily="34" charset="0"/>
                </a:rPr>
                <a:t>Digital Talent Scholarship 2019</a:t>
              </a:r>
              <a:endParaRPr lang="en-US" sz="7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endParaRPr>
            </a:p>
          </p:txBody>
        </p:sp>
      </p:grpSp>
      <p:sp>
        <p:nvSpPr>
          <p:cNvPr id="15" name="Title 1">
            <a:extLst>
              <a:ext uri="{FF2B5EF4-FFF2-40B4-BE49-F238E27FC236}">
                <a16:creationId xmlns:a16="http://schemas.microsoft.com/office/drawing/2014/main" id="{15B4ECB2-1EA2-45BD-A1C4-83B0C6BDA2C2}"/>
              </a:ext>
            </a:extLst>
          </p:cNvPr>
          <p:cNvSpPr txBox="1">
            <a:spLocks/>
          </p:cNvSpPr>
          <p:nvPr/>
        </p:nvSpPr>
        <p:spPr>
          <a:xfrm>
            <a:off x="396745" y="1534458"/>
            <a:ext cx="1827720" cy="5877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/>
            <a:r>
              <a:rPr lang="en-US" sz="16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IKUTI KAMI</a:t>
            </a:r>
            <a:endParaRPr lang="en-US" sz="900" dirty="0">
              <a:solidFill>
                <a:srgbClr val="4472C4">
                  <a:lumMod val="50000"/>
                </a:srgbClr>
              </a:solidFill>
              <a:latin typeface="HP Simplified" panose="020B060602020402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9ECE9BA-4A57-4C40-8543-79ADE3BA9D81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24" t="28606" r="7380" b="32333"/>
          <a:stretch/>
        </p:blipFill>
        <p:spPr>
          <a:xfrm>
            <a:off x="314035" y="2050357"/>
            <a:ext cx="1827720" cy="86584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FE69A50C-EA9B-47A2-B1B3-8D385A77FE0F}"/>
              </a:ext>
            </a:extLst>
          </p:cNvPr>
          <p:cNvSpPr/>
          <p:nvPr/>
        </p:nvSpPr>
        <p:spPr>
          <a:xfrm>
            <a:off x="422449" y="4294918"/>
            <a:ext cx="5509449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/>
            <a:r>
              <a:rPr lang="en-US" sz="14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Pusat </a:t>
            </a:r>
            <a:r>
              <a:rPr lang="en-US" sz="1400" dirty="0" err="1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Pengembangan</a:t>
            </a:r>
            <a:r>
              <a:rPr lang="en-US" sz="14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 </a:t>
            </a:r>
            <a:r>
              <a:rPr lang="en-US" sz="1400" dirty="0" err="1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Profesi</a:t>
            </a:r>
            <a:r>
              <a:rPr lang="en-US" sz="14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 dan </a:t>
            </a:r>
            <a:r>
              <a:rPr lang="en-US" sz="1400" dirty="0" err="1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Sertifikasi</a:t>
            </a:r>
            <a:endParaRPr lang="en-US" sz="1400" dirty="0">
              <a:solidFill>
                <a:srgbClr val="4472C4">
                  <a:lumMod val="50000"/>
                </a:srgbClr>
              </a:solidFill>
              <a:latin typeface="HP Simplified" panose="020B0606020204020204" pitchFamily="34" charset="0"/>
            </a:endParaRPr>
          </a:p>
          <a:p>
            <a:pPr defTabSz="457200"/>
            <a:r>
              <a:rPr lang="en-US" sz="14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Badan </a:t>
            </a:r>
            <a:r>
              <a:rPr lang="en-US" sz="1400" dirty="0" err="1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Penelitian</a:t>
            </a:r>
            <a:r>
              <a:rPr lang="en-US" sz="14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 dan </a:t>
            </a:r>
            <a:r>
              <a:rPr lang="en-US" sz="1400" dirty="0" err="1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Pengembangan</a:t>
            </a:r>
            <a:r>
              <a:rPr lang="en-US" sz="14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 SDM</a:t>
            </a:r>
          </a:p>
          <a:p>
            <a:pPr defTabSz="457200"/>
            <a:r>
              <a:rPr lang="en-US" sz="14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Kementerian </a:t>
            </a:r>
            <a:r>
              <a:rPr lang="en-US" sz="1400" dirty="0" err="1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Komunikasi</a:t>
            </a:r>
            <a:r>
              <a:rPr lang="en-US" sz="14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 dan </a:t>
            </a:r>
            <a:r>
              <a:rPr lang="en-US" sz="1400" dirty="0" err="1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Informatika</a:t>
            </a:r>
            <a:endParaRPr lang="en-US" sz="1400" dirty="0">
              <a:solidFill>
                <a:srgbClr val="4472C4">
                  <a:lumMod val="50000"/>
                </a:srgbClr>
              </a:solidFill>
              <a:latin typeface="HP Simplified" panose="020B0606020204020204" pitchFamily="34" charset="0"/>
            </a:endParaRPr>
          </a:p>
          <a:p>
            <a:pPr defTabSz="457200"/>
            <a:r>
              <a:rPr lang="en-US" sz="14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Jl. Medan Merdeka Barat No. 9 </a:t>
            </a:r>
          </a:p>
          <a:p>
            <a:pPr defTabSz="457200"/>
            <a:r>
              <a:rPr lang="en-US" sz="14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(Gd. </a:t>
            </a:r>
            <a:r>
              <a:rPr lang="en-US" sz="1400" dirty="0" err="1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Belakang</a:t>
            </a:r>
            <a:r>
              <a:rPr lang="en-US" sz="14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 Lt. 4 - 5) </a:t>
            </a:r>
          </a:p>
          <a:p>
            <a:pPr defTabSz="457200"/>
            <a:r>
              <a:rPr lang="en-US" sz="14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Jakarta Pusat, 10110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D8B2030-99C4-4505-9667-DE6CE4B6CE0B}"/>
              </a:ext>
            </a:extLst>
          </p:cNvPr>
          <p:cNvGrpSpPr/>
          <p:nvPr/>
        </p:nvGrpSpPr>
        <p:grpSpPr>
          <a:xfrm>
            <a:off x="5674242" y="6327045"/>
            <a:ext cx="2170463" cy="378419"/>
            <a:chOff x="4279782" y="5408838"/>
            <a:chExt cx="2170463" cy="378419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587EFBD-0C26-4194-996D-1BA694E97DC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79782" y="5490038"/>
              <a:ext cx="216020" cy="216020"/>
            </a:xfrm>
            <a:prstGeom prst="rect">
              <a:avLst/>
            </a:prstGeom>
          </p:spPr>
        </p:pic>
        <p:sp>
          <p:nvSpPr>
            <p:cNvPr id="22" name="Title 1">
              <a:extLst>
                <a:ext uri="{FF2B5EF4-FFF2-40B4-BE49-F238E27FC236}">
                  <a16:creationId xmlns:a16="http://schemas.microsoft.com/office/drawing/2014/main" id="{D2C9E095-20A3-45B6-B340-94169BBF4AC4}"/>
                </a:ext>
              </a:extLst>
            </p:cNvPr>
            <p:cNvSpPr txBox="1">
              <a:spLocks/>
            </p:cNvSpPr>
            <p:nvPr/>
          </p:nvSpPr>
          <p:spPr>
            <a:xfrm>
              <a:off x="4457102" y="5408838"/>
              <a:ext cx="1993143" cy="37841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fontAlgn="base"/>
              <a:r>
                <a:rPr lang="en-US" sz="1400" dirty="0">
                  <a:solidFill>
                    <a:srgbClr val="4472C4">
                      <a:lumMod val="50000"/>
                    </a:srgbClr>
                  </a:solidFill>
                  <a:latin typeface="HP Simplified" panose="020B0606020204020204" pitchFamily="34" charset="0"/>
                </a:rPr>
                <a:t>digitalent.kominfo.go.id</a:t>
              </a:r>
              <a:endParaRPr lang="en-US" sz="7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880921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d-ID" dirty="0"/>
              <a:t>Boltzmann Machines (BMs) adalah bentuk khusus dari Log-linear Markov Random Field (MRF), yaitu, fungsi energi linear dalam parameternya</a:t>
            </a:r>
          </a:p>
          <a:p>
            <a:r>
              <a:rPr lang="id-ID" dirty="0"/>
              <a:t>Restrict: tidak ada unit yang terlihat terhubung ke unit lain yang terlihat dan tidak ada unit tersembunyi yang terhubung ke unit tersembunyi lainnya.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BBC74-4B99-4212-A7D9-0CF121B94CA0}" type="datetime1">
              <a:rPr lang="id-ID" smtClean="0"/>
              <a:pPr/>
              <a:t>31/07/2019</a:t>
            </a:fld>
            <a:endParaRPr lang="id-ID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 dirty="0"/>
              <a:t>Restricted Boltzmann Machine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4</a:t>
            </a:fld>
            <a:endParaRPr lang="id-ID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04DAA12-B5E7-4C2C-BE1D-3F94E6D475C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24" y="68011"/>
            <a:ext cx="347232" cy="39502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d-ID" dirty="0"/>
              <a:t>Restricted Boltzmann Machine (RBM) merupakan aturan pembelajaran menggunakan metode Boltzmann Machine (Hinton, 2010)</a:t>
            </a:r>
          </a:p>
          <a:p>
            <a:r>
              <a:rPr lang="id-ID" dirty="0"/>
              <a:t>RBM merupakan model generatif probabilistik yang mampu secara otomatis mengekstrak fitur input data dengan menggunakan algoritma pembelajaran tanpa pengawasan (Hinton, 2006)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BBC74-4B99-4212-A7D9-0CF121B94CA0}" type="datetime1">
              <a:rPr lang="id-ID" smtClean="0"/>
              <a:pPr/>
              <a:t>31/07/2019</a:t>
            </a:fld>
            <a:endParaRPr lang="id-ID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 dirty="0"/>
              <a:t>Restricted Boltzmann Machine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5</a:t>
            </a:fld>
            <a:endParaRPr lang="id-ID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E5D37D4-FA57-4131-9D3E-56F85E23BE9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24" y="68011"/>
            <a:ext cx="347232" cy="39502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d-ID" dirty="0"/>
              <a:t>RBM menggunakan arsitektur jaringan berulang (recurrent network).</a:t>
            </a:r>
          </a:p>
          <a:p>
            <a:r>
              <a:rPr lang="id-ID" dirty="0"/>
              <a:t>Secara teknis, RBM merupakan jaringan saraf yang bersifat</a:t>
            </a:r>
          </a:p>
          <a:p>
            <a:r>
              <a:rPr lang="id-ID" dirty="0"/>
              <a:t>stochastic </a:t>
            </a:r>
          </a:p>
          <a:p>
            <a:r>
              <a:rPr lang="id-ID" dirty="0"/>
              <a:t>Memiliki Dua layer</a:t>
            </a:r>
          </a:p>
          <a:p>
            <a:r>
              <a:rPr lang="id-ID" dirty="0"/>
              <a:t>Unsupervised Learning</a:t>
            </a:r>
          </a:p>
          <a:p>
            <a:r>
              <a:rPr lang="id-ID" dirty="0"/>
              <a:t>Menemukan pola dalam data untuk merekonstruksi input</a:t>
            </a:r>
          </a:p>
          <a:p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BBC74-4B99-4212-A7D9-0CF121B94CA0}" type="datetime1">
              <a:rPr lang="id-ID" smtClean="0"/>
              <a:pPr/>
              <a:t>31/07/2019</a:t>
            </a:fld>
            <a:endParaRPr lang="id-ID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 dirty="0"/>
              <a:t>Restricted Boltzmann Machine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6</a:t>
            </a:fld>
            <a:endParaRPr lang="id-ID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48588BC-AC9B-4B32-A1C8-077222D8243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24" y="68011"/>
            <a:ext cx="347232" cy="39502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Dua layer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>
          <a:xfrm>
            <a:off x="4183101" y="1494654"/>
            <a:ext cx="4378492" cy="4749216"/>
          </a:xfrm>
        </p:spPr>
        <p:txBody>
          <a:bodyPr/>
          <a:lstStyle/>
          <a:p>
            <a:r>
              <a:rPr lang="id-ID" dirty="0"/>
              <a:t>Terdiri dari dua binary unit yaitu visible layer merupakan state yang akan diobservasi dan hidden layer merupakan feature detectors.</a:t>
            </a:r>
          </a:p>
          <a:p>
            <a:r>
              <a:rPr lang="id-ID" dirty="0"/>
              <a:t>Masing-masing visible unit terhubung ke semua hidden unit yang diwakili oleh array bobot, sehingga setiap hidden unit juga terhubung ke semua visible unit </a:t>
            </a:r>
            <a:endParaRPr lang="id-ID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BBC74-4B99-4212-A7D9-0CF121B94CA0}" type="datetime1">
              <a:rPr lang="id-ID" smtClean="0"/>
              <a:pPr/>
              <a:t>31/07/2019</a:t>
            </a:fld>
            <a:endParaRPr lang="id-ID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/>
              <a:t>Judul Pembahasan Pertemuan Disini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7</a:t>
            </a:fld>
            <a:endParaRPr lang="id-ID" dirty="0"/>
          </a:p>
        </p:txBody>
      </p:sp>
      <p:pic>
        <p:nvPicPr>
          <p:cNvPr id="10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58862" y="2368550"/>
            <a:ext cx="2581275" cy="2867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C5921A4-F267-41B4-AB61-2A456929595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24" y="68011"/>
            <a:ext cx="347232" cy="39502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10" name="Content Placeholder 9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id-ID" dirty="0"/>
              <a:t>Untuk melatih RBM, sampel dari training set yang digunakan sebagai masukan untuk RBM melalui neuron visible,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BBC74-4B99-4212-A7D9-0CF121B94CA0}" type="datetime1">
              <a:rPr lang="id-ID" smtClean="0"/>
              <a:pPr/>
              <a:t>31/07/2019</a:t>
            </a:fld>
            <a:endParaRPr lang="id-ID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 dirty="0"/>
              <a:t>Restricted Boltzmann Machine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8</a:t>
            </a:fld>
            <a:endParaRPr lang="id-ID" dirty="0"/>
          </a:p>
        </p:txBody>
      </p:sp>
      <p:pic>
        <p:nvPicPr>
          <p:cNvPr id="11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87412" y="2620963"/>
            <a:ext cx="2924175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772F59A-5C1F-448D-8D30-7DD4A704CDF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24" y="68011"/>
            <a:ext cx="347232" cy="395024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10" name="Content Placeholder 9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id-ID" dirty="0"/>
              <a:t>Setelah itu diperoleh fitur hasil ekstraksi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BBC74-4B99-4212-A7D9-0CF121B94CA0}" type="datetime1">
              <a:rPr lang="id-ID" smtClean="0"/>
              <a:pPr/>
              <a:t>31/07/2019</a:t>
            </a:fld>
            <a:endParaRPr lang="id-ID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/>
              <a:t>Judul Pembahasan Pertemuan Disini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9</a:t>
            </a:fld>
            <a:endParaRPr lang="id-ID" dirty="0"/>
          </a:p>
        </p:txBody>
      </p:sp>
      <p:pic>
        <p:nvPicPr>
          <p:cNvPr id="11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77887" y="2597150"/>
            <a:ext cx="2943225" cy="2409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71332ED-9DAF-4FAA-8E85-C87CED105B7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24" y="68011"/>
            <a:ext cx="347232" cy="39502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2">
      <a:majorFont>
        <a:latin typeface="Product Sans"/>
        <a:ea typeface=""/>
        <a:cs typeface=""/>
      </a:majorFont>
      <a:minorFont>
        <a:latin typeface="Product Sans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1030</TotalTime>
  <Words>974</Words>
  <Application>Microsoft Office PowerPoint</Application>
  <PresentationFormat>On-screen Show (4:3)</PresentationFormat>
  <Paragraphs>192</Paragraphs>
  <Slides>38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38</vt:i4>
      </vt:variant>
    </vt:vector>
  </HeadingPairs>
  <TitlesOfParts>
    <vt:vector size="48" baseType="lpstr">
      <vt:lpstr>Arial</vt:lpstr>
      <vt:lpstr>Calibri</vt:lpstr>
      <vt:lpstr>Calibri Light</vt:lpstr>
      <vt:lpstr>Courier New</vt:lpstr>
      <vt:lpstr>HP Simplified</vt:lpstr>
      <vt:lpstr>Product Sans</vt:lpstr>
      <vt:lpstr>Segoe UI Light</vt:lpstr>
      <vt:lpstr>Office Theme</vt:lpstr>
      <vt:lpstr>1_Office Theme</vt:lpstr>
      <vt:lpstr>2_Office Theme</vt:lpstr>
      <vt:lpstr>PowerPoint Presentation</vt:lpstr>
      <vt:lpstr>Deep Learning: Restricted Boltzmann Machine</vt:lpstr>
      <vt:lpstr>Pendahuluan</vt:lpstr>
      <vt:lpstr>PowerPoint Presentation</vt:lpstr>
      <vt:lpstr>PowerPoint Presentation</vt:lpstr>
      <vt:lpstr>PowerPoint Presentation</vt:lpstr>
      <vt:lpstr>Dua layer</vt:lpstr>
      <vt:lpstr>PowerPoint Presentation</vt:lpstr>
      <vt:lpstr>PowerPoint Presentation</vt:lpstr>
      <vt:lpstr>PowerPoint Presentation</vt:lpstr>
      <vt:lpstr>Unsupervised Learning</vt:lpstr>
      <vt:lpstr>Menemukan Pola pada data untuk merekostruksi input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Proses Pembelajaran dari RBM</vt:lpstr>
      <vt:lpstr>Contoh</vt:lpstr>
      <vt:lpstr>PowerPoint Presentation</vt:lpstr>
      <vt:lpstr>Langkah pertama: Forward Pass</vt:lpstr>
      <vt:lpstr>PowerPoint Presentation</vt:lpstr>
      <vt:lpstr>PowerPoint Presentation</vt:lpstr>
      <vt:lpstr>PowerPoint Presentation</vt:lpstr>
      <vt:lpstr>Langkah 2: Backward Pass</vt:lpstr>
      <vt:lpstr>PowerPoint Presentation</vt:lpstr>
      <vt:lpstr>Langkah 3: Quality Assesment</vt:lpstr>
      <vt:lpstr>Keuntunngan dari RBM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ASUS</dc:creator>
  <cp:lastModifiedBy>Elvira Sukma Wahyuni, S.Pd.T., M.Eng </cp:lastModifiedBy>
  <cp:revision>142</cp:revision>
  <dcterms:created xsi:type="dcterms:W3CDTF">2019-04-17T03:34:48Z</dcterms:created>
  <dcterms:modified xsi:type="dcterms:W3CDTF">2019-07-31T00:15:18Z</dcterms:modified>
</cp:coreProperties>
</file>